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28"/>
  </p:notesMasterIdLst>
  <p:handoutMasterIdLst>
    <p:handoutMasterId r:id="rId29"/>
  </p:handoutMasterIdLst>
  <p:sldIdLst>
    <p:sldId id="449" r:id="rId6"/>
    <p:sldId id="271" r:id="rId7"/>
    <p:sldId id="458" r:id="rId8"/>
    <p:sldId id="459" r:id="rId9"/>
    <p:sldId id="462" r:id="rId10"/>
    <p:sldId id="461" r:id="rId11"/>
    <p:sldId id="478" r:id="rId12"/>
    <p:sldId id="460" r:id="rId13"/>
    <p:sldId id="464" r:id="rId14"/>
    <p:sldId id="465" r:id="rId15"/>
    <p:sldId id="466" r:id="rId16"/>
    <p:sldId id="467" r:id="rId17"/>
    <p:sldId id="470" r:id="rId18"/>
    <p:sldId id="471" r:id="rId19"/>
    <p:sldId id="469" r:id="rId20"/>
    <p:sldId id="472" r:id="rId21"/>
    <p:sldId id="474" r:id="rId22"/>
    <p:sldId id="475" r:id="rId23"/>
    <p:sldId id="476" r:id="rId24"/>
    <p:sldId id="473" r:id="rId25"/>
    <p:sldId id="477" r:id="rId26"/>
    <p:sldId id="400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2922">
          <p15:clr>
            <a:srgbClr val="A4A3A4"/>
          </p15:clr>
        </p15:guide>
        <p15:guide id="9" pos="391">
          <p15:clr>
            <a:srgbClr val="A4A3A4"/>
          </p15:clr>
        </p15:guide>
        <p15:guide id="10" pos="3158">
          <p15:clr>
            <a:srgbClr val="A4A3A4"/>
          </p15:clr>
        </p15:guide>
        <p15:guide id="11" pos="5474">
          <p15:clr>
            <a:srgbClr val="A4A3A4"/>
          </p15:clr>
        </p15:guide>
        <p15:guide id="12" pos="3987">
          <p15:clr>
            <a:srgbClr val="A4A3A4"/>
          </p15:clr>
        </p15:guide>
        <p15:guide id="13" pos="218">
          <p15:clr>
            <a:srgbClr val="A4A3A4"/>
          </p15:clr>
        </p15:guide>
        <p15:guide id="14" pos="257">
          <p15:clr>
            <a:srgbClr val="A4A3A4"/>
          </p15:clr>
        </p15:guide>
        <p15:guide id="15" pos="5107">
          <p15:clr>
            <a:srgbClr val="A4A3A4"/>
          </p15:clr>
        </p15:guide>
        <p15:guide id="16" pos="5166">
          <p15:clr>
            <a:srgbClr val="A4A3A4"/>
          </p15:clr>
        </p15:guide>
        <p15:guide id="17" pos="485">
          <p15:clr>
            <a:srgbClr val="A4A3A4"/>
          </p15:clr>
        </p15:guide>
        <p15:guide id="18" orient="horz" pos="1167">
          <p15:clr>
            <a:srgbClr val="A4A3A4"/>
          </p15:clr>
        </p15:guide>
        <p15:guide id="19" pos="2962">
          <p15:clr>
            <a:srgbClr val="A4A3A4"/>
          </p15:clr>
        </p15:guide>
        <p15:guide id="20" pos="258">
          <p15:clr>
            <a:srgbClr val="A4A3A4"/>
          </p15:clr>
        </p15:guide>
        <p15:guide id="21" pos="544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64547"/>
    <a:srgbClr val="666666"/>
    <a:srgbClr val="B22746"/>
    <a:srgbClr val="A3C644"/>
    <a:srgbClr val="E6E6E6"/>
    <a:srgbClr val="CCCCCC"/>
    <a:srgbClr val="999999"/>
    <a:srgbClr val="2FC2D9"/>
    <a:srgbClr val="1A9CB0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756" autoAdjust="0"/>
    <p:restoredTop sz="96719" autoAdjust="0"/>
  </p:normalViewPr>
  <p:slideViewPr>
    <p:cSldViewPr snapToGrid="0">
      <p:cViewPr varScale="1">
        <p:scale>
          <a:sx n="98" d="100"/>
          <a:sy n="98" d="100"/>
        </p:scale>
        <p:origin x="184" y="1560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  <p:guide orient="horz" pos="1167"/>
        <p:guide pos="2962"/>
        <p:guide pos="258"/>
        <p:guide pos="5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3/24/17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3/24/17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0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88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926332"/>
            <a:ext cx="778669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575866" y="3477648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575866" y="1630376"/>
            <a:ext cx="41148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575866" y="5324921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14224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3086100" y="12065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117600" y="32385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3086100" y="30226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117600" y="50800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3086100" y="48641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943717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777866" y="1761513"/>
            <a:ext cx="393192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6" y="1761513"/>
            <a:ext cx="393192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4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250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CASE STUDY IMAGERY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88844" y="0"/>
            <a:ext cx="265515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80848" y="939062"/>
            <a:ext cx="2044896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6683021" y="1422399"/>
            <a:ext cx="2286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smtClean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4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4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671724" y="757317"/>
            <a:ext cx="228374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683021" y="200557"/>
            <a:ext cx="1135543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1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7"/>
          <a:ext cx="9144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MONTH </a:t>
            </a:r>
            <a:r>
              <a:rPr lang="en-US" dirty="0" err="1" smtClean="0"/>
              <a:t>DAte</a:t>
            </a:r>
            <a:r>
              <a:rPr lang="en-US" dirty="0" smtClean="0"/>
              <a:t>, YEAR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435607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 smtClean="0"/>
          </a:p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430768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3048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6096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47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2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71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61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56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133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28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419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14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857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3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429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9144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 userDrawn="1"/>
        </p:nvSpPr>
        <p:spPr>
          <a:xfrm>
            <a:off x="910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  <a:endParaRPr lang="en-US" sz="2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3196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7768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5482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2514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4800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086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72210" y="6564320"/>
            <a:ext cx="2316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/index.php?title=Liquid_Web&amp;action=edit&amp;redlink=1" TargetMode="External"/><Relationship Id="rId4" Type="http://schemas.openxmlformats.org/officeDocument/2006/relationships/hyperlink" Target="https://ru.wikipedia.org/w/index.php?title=Fujitsu_Global_Cloud_Platform&amp;action=edit&amp;redlink=1" TargetMode="External"/><Relationship Id="rId5" Type="http://schemas.openxmlformats.org/officeDocument/2006/relationships/hyperlink" Target="https://ru.wikipedia.org/w/index.php?title=Linode&amp;action=edit&amp;redlink=1" TargetMode="External"/><Relationship Id="rId6" Type="http://schemas.openxmlformats.org/officeDocument/2006/relationships/hyperlink" Target="https://ru.wikipedia.org/wiki/Rackspace" TargetMode="External"/><Relationship Id="rId7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u.wikipedia.org/wiki/Amazon_Elastic_Compute_Clou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1%D1%80%D0%B0%D0%B2%D0%BD%D0%B5%D0%BD%D0%B8%D0%B5_%D0%B2%D0%B8%D1%80%D1%82%D1%83%D0%B0%D0%BB%D1%8C%D0%BD%D1%8B%D1%85_%D0%BC%D0%B0%D1%88%D0%B8%D0%BD" TargetMode="External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hyperlink" Target="https://ru.wikipedia.org/wiki/KolibriOS" TargetMode="External"/><Relationship Id="rId12" Type="http://schemas.openxmlformats.org/officeDocument/2006/relationships/hyperlink" Target="https://ru.wikipedia.org/wiki/Symbian_OS" TargetMode="External"/><Relationship Id="rId13" Type="http://schemas.openxmlformats.org/officeDocument/2006/relationships/hyperlink" Target="https://ru.wikipedia.org/wiki/QNX" TargetMode="External"/><Relationship Id="rId14" Type="http://schemas.openxmlformats.org/officeDocument/2006/relationships/hyperlink" Target="https://ru.wikipedia.org/wiki/Android" TargetMode="External"/><Relationship Id="rId1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Relationship Id="rId4" Type="http://schemas.openxmlformats.org/officeDocument/2006/relationships/hyperlink" Target="https://ru.wikipedia.org/wiki/Linux" TargetMode="External"/><Relationship Id="rId5" Type="http://schemas.openxmlformats.org/officeDocument/2006/relationships/hyperlink" Target="https://ru.wikipedia.org/wiki/FreeBSD" TargetMode="External"/><Relationship Id="rId6" Type="http://schemas.openxmlformats.org/officeDocument/2006/relationships/hyperlink" Target="https://ru.wikipedia.org/wiki/Windows" TargetMode="External"/><Relationship Id="rId7" Type="http://schemas.openxmlformats.org/officeDocument/2006/relationships/hyperlink" Target="https://ru.wikipedia.org/wiki/OS_X" TargetMode="External"/><Relationship Id="rId8" Type="http://schemas.openxmlformats.org/officeDocument/2006/relationships/hyperlink" Target="https://ru.wikipedia.org/wiki/IOS" TargetMode="External"/><Relationship Id="rId9" Type="http://schemas.openxmlformats.org/officeDocument/2006/relationships/hyperlink" Target="https://ru.wikipedia.org/wiki/OS/2" TargetMode="External"/><Relationship Id="rId10" Type="http://schemas.openxmlformats.org/officeDocument/2006/relationships/hyperlink" Target="https://ru.wikipedia.org/wiki/BeO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-1"/>
            <a:ext cx="9144000" cy="68580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31825" y="2075578"/>
            <a:ext cx="6910388" cy="1114151"/>
          </a:xfrm>
        </p:spPr>
        <p:txBody>
          <a:bodyPr/>
          <a:lstStyle/>
          <a:p>
            <a:r>
              <a:rPr lang="en-US" sz="4100" dirty="0" smtClean="0"/>
              <a:t>Virtualization</a:t>
            </a:r>
          </a:p>
          <a:p>
            <a:r>
              <a:rPr lang="en-US" dirty="0" smtClean="0"/>
              <a:t>technologies</a:t>
            </a:r>
            <a:endParaRPr lang="en-US" sz="4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Part 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DevOps Spring 2017</a:t>
            </a:r>
            <a:endParaRPr lang="en-US" dirty="0"/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47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616" y="1435607"/>
            <a:ext cx="8430768" cy="102961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Host(Win7/x86) emulate Guest(Linux/arm)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x86 ISA is different from ARM’s ISA</a:t>
            </a:r>
            <a:endParaRPr lang="zh-TW" altLang="en-US" sz="24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QEMU Emulation Example</a:t>
            </a:r>
            <a:endParaRPr lang="en-US" dirty="0"/>
          </a:p>
        </p:txBody>
      </p:sp>
      <p:cxnSp>
        <p:nvCxnSpPr>
          <p:cNvPr id="5" name="直線單箭頭接點 9"/>
          <p:cNvCxnSpPr>
            <a:endCxn id="6" idx="1"/>
          </p:cNvCxnSpPr>
          <p:nvPr/>
        </p:nvCxnSpPr>
        <p:spPr>
          <a:xfrm>
            <a:off x="3374357" y="3857414"/>
            <a:ext cx="2668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12" y="2725874"/>
            <a:ext cx="2643888" cy="2263083"/>
          </a:xfrm>
          <a:prstGeom prst="rect">
            <a:avLst/>
          </a:prstGeom>
        </p:spPr>
      </p:pic>
      <p:pic>
        <p:nvPicPr>
          <p:cNvPr id="7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64" y="4676760"/>
            <a:ext cx="3557588" cy="1835944"/>
          </a:xfrm>
          <a:prstGeom prst="rect">
            <a:avLst/>
          </a:prstGeom>
        </p:spPr>
      </p:pic>
      <p:pic>
        <p:nvPicPr>
          <p:cNvPr id="8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0" y="2680820"/>
            <a:ext cx="3141628" cy="2353188"/>
          </a:xfrm>
          <a:prstGeom prst="rect">
            <a:avLst/>
          </a:prstGeom>
        </p:spPr>
      </p:pic>
      <p:sp>
        <p:nvSpPr>
          <p:cNvPr id="9" name="文字方塊 12"/>
          <p:cNvSpPr txBox="1"/>
          <p:nvPr/>
        </p:nvSpPr>
        <p:spPr>
          <a:xfrm>
            <a:off x="4178710" y="3478241"/>
            <a:ext cx="95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emulate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30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55364 -0.2428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91" y="-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50" y="1435100"/>
            <a:ext cx="6100900" cy="45720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KVM uses QEMU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7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23" y="1435100"/>
            <a:ext cx="7196754" cy="45720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KVM I/O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2862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1967763"/>
            <a:ext cx="8429625" cy="3506674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Full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24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Hypervisor</a:t>
            </a:r>
            <a:endParaRPr lang="en-US" dirty="0"/>
          </a:p>
        </p:txBody>
      </p:sp>
      <p:pic>
        <p:nvPicPr>
          <p:cNvPr id="2050" name="Picture 2" descr="https://upload.wikimedia.org/wikipedia/commons/e/e1/Hyperviseu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333" y="2044064"/>
            <a:ext cx="4811344" cy="300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00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VMware VCLOUD</a:t>
            </a:r>
            <a:endParaRPr lang="en-US" dirty="0"/>
          </a:p>
        </p:txBody>
      </p:sp>
      <p:pic>
        <p:nvPicPr>
          <p:cNvPr id="1026" name="Picture 2" descr="http://blogs.vmware.com/fcoe/files/2012/10/image00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16" y="1505227"/>
            <a:ext cx="8253968" cy="44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74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1806137"/>
            <a:ext cx="8429625" cy="3829926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Para-virtualization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7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388" y="1435100"/>
            <a:ext cx="6641224" cy="45720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Xen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521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HVM</a:t>
            </a:r>
            <a:r>
              <a:rPr lang="en-US" sz="24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Any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r>
              <a:rPr lang="ru-RU" sz="2400" dirty="0" err="1" smtClean="0"/>
              <a:t>domU</a:t>
            </a:r>
            <a:r>
              <a:rPr lang="ru-RU" sz="2400" dirty="0" smtClean="0"/>
              <a:t>:</a:t>
            </a:r>
            <a:endParaRPr lang="en-US" sz="2400" b="1" i="1" dirty="0" smtClean="0"/>
          </a:p>
          <a:p>
            <a:pPr marL="285750" indent="-285750">
              <a:buFont typeface="Arial" charset="0"/>
              <a:buChar char="•"/>
            </a:pPr>
            <a:r>
              <a:rPr lang="en-US" b="1" i="1" dirty="0" err="1" smtClean="0"/>
              <a:t>Debian</a:t>
            </a:r>
            <a:r>
              <a:rPr lang="en-US" b="1" i="1" dirty="0" smtClean="0"/>
              <a:t> </a:t>
            </a:r>
            <a:r>
              <a:rPr lang="en-US" b="1" i="1" dirty="0"/>
              <a:t>Lenny, </a:t>
            </a:r>
            <a:r>
              <a:rPr lang="en-US" b="1" i="1" dirty="0" err="1"/>
              <a:t>Debian</a:t>
            </a:r>
            <a:r>
              <a:rPr lang="en-US" b="1" i="1" dirty="0"/>
              <a:t> Squeeze, </a:t>
            </a:r>
            <a:r>
              <a:rPr lang="en-US" b="1" i="1" dirty="0" err="1"/>
              <a:t>Debian</a:t>
            </a:r>
            <a:r>
              <a:rPr lang="en-US" b="1" i="1" dirty="0"/>
              <a:t> Wheezy</a:t>
            </a:r>
          </a:p>
          <a:p>
            <a:pPr marL="285750" indent="-285750">
              <a:buFont typeface="Arial" charset="0"/>
              <a:buChar char="•"/>
            </a:pPr>
            <a:r>
              <a:rPr lang="cs-CZ" b="1" i="1" dirty="0" err="1"/>
              <a:t>Ubuntu</a:t>
            </a:r>
            <a:r>
              <a:rPr lang="cs-CZ" b="1" i="1" dirty="0"/>
              <a:t> 10.04, 11.04, 12.04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i="1" dirty="0" err="1"/>
              <a:t>RedHat</a:t>
            </a:r>
            <a:r>
              <a:rPr lang="fr-FR" b="1" i="1" dirty="0"/>
              <a:t> Enterprise Linux 4, 5, 6 (</a:t>
            </a:r>
            <a:r>
              <a:rPr lang="fr-FR" b="1" i="1" dirty="0" err="1"/>
              <a:t>версия</a:t>
            </a:r>
            <a:r>
              <a:rPr lang="fr-FR" b="1" i="1" dirty="0"/>
              <a:t> 6 </a:t>
            </a:r>
            <a:r>
              <a:rPr lang="fr-FR" b="1" i="1" dirty="0" err="1"/>
              <a:t>поддерживает</a:t>
            </a:r>
            <a:r>
              <a:rPr lang="fr-FR" b="1" i="1" dirty="0"/>
              <a:t> </a:t>
            </a:r>
            <a:r>
              <a:rPr lang="fr-FR" b="1" i="1" dirty="0" err="1"/>
              <a:t>Xen</a:t>
            </a:r>
            <a:r>
              <a:rPr lang="fr-FR" b="1" i="1" dirty="0"/>
              <a:t> </a:t>
            </a:r>
            <a:r>
              <a:rPr lang="fr-FR" b="1" i="1" dirty="0" err="1"/>
              <a:t>только</a:t>
            </a:r>
            <a:r>
              <a:rPr lang="fr-FR" b="1" i="1" dirty="0"/>
              <a:t> </a:t>
            </a:r>
            <a:r>
              <a:rPr lang="fr-FR" b="1" i="1" dirty="0" err="1"/>
              <a:t>в</a:t>
            </a:r>
            <a:r>
              <a:rPr lang="fr-FR" b="1" i="1" dirty="0"/>
              <a:t> </a:t>
            </a:r>
            <a:r>
              <a:rPr lang="fr-FR" b="1" i="1" dirty="0" err="1"/>
              <a:t>качестве</a:t>
            </a:r>
            <a:r>
              <a:rPr lang="fr-FR" b="1" i="1" dirty="0"/>
              <a:t> </a:t>
            </a:r>
            <a:r>
              <a:rPr lang="fr-FR" b="1" i="1" dirty="0" err="1"/>
              <a:t>гостя</a:t>
            </a:r>
            <a:r>
              <a:rPr lang="fr-FR" b="1" i="1" dirty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i="1" dirty="0"/>
              <a:t>Oracle Linux 5, 6</a:t>
            </a:r>
          </a:p>
          <a:p>
            <a:pPr marL="285750" indent="-285750">
              <a:buFont typeface="Arial" charset="0"/>
              <a:buChar char="•"/>
            </a:pPr>
            <a:r>
              <a:rPr lang="pt-BR" b="1" i="1" dirty="0" err="1"/>
              <a:t>Fedora</a:t>
            </a:r>
            <a:r>
              <a:rPr lang="pt-BR" b="1" i="1" dirty="0"/>
              <a:t> 14, 15, 16</a:t>
            </a:r>
          </a:p>
          <a:p>
            <a:pPr marL="285750" indent="-285750">
              <a:buFont typeface="Arial" charset="0"/>
              <a:buChar char="•"/>
            </a:pPr>
            <a:r>
              <a:rPr lang="cs-CZ" b="1" i="1" dirty="0"/>
              <a:t>SLES 10, 11</a:t>
            </a:r>
          </a:p>
          <a:p>
            <a:pPr marL="285750" indent="-285750">
              <a:buFont typeface="Arial" charset="0"/>
              <a:buChar char="•"/>
            </a:pPr>
            <a:r>
              <a:rPr lang="nb-NO" b="1" dirty="0" smtClean="0"/>
              <a:t>NetBSD </a:t>
            </a:r>
            <a:r>
              <a:rPr lang="mr-IN" b="1" dirty="0" err="1" smtClean="0"/>
              <a:t>FreeBSD</a:t>
            </a:r>
            <a:r>
              <a:rPr lang="en-US" b="1" baseline="30000" dirty="0"/>
              <a:t> </a:t>
            </a:r>
            <a:r>
              <a:rPr lang="en-US" b="1" baseline="30000" dirty="0" smtClean="0"/>
              <a:t>(</a:t>
            </a:r>
            <a:r>
              <a:rPr lang="mr-IN" b="1" dirty="0" smtClean="0"/>
              <a:t>i386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20317"/>
            <a:ext cx="9144000" cy="932688"/>
          </a:xfrm>
        </p:spPr>
        <p:txBody>
          <a:bodyPr/>
          <a:lstStyle/>
          <a:p>
            <a:r>
              <a:rPr lang="en-US" dirty="0" smtClean="0"/>
              <a:t> World of the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798" y="81269"/>
            <a:ext cx="1717202" cy="89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68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>
                <a:hlinkClick r:id="rId2"/>
              </a:rPr>
              <a:t>Amazon Elastic Compute </a:t>
            </a:r>
            <a:r>
              <a:rPr lang="en-US" sz="3600" dirty="0" smtClean="0">
                <a:hlinkClick r:id="rId2"/>
              </a:rPr>
              <a:t>Cloud</a:t>
            </a:r>
            <a:endParaRPr lang="en-US" sz="3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hlinkClick r:id="rId3"/>
              </a:rPr>
              <a:t>Liquid Web</a:t>
            </a:r>
            <a:endParaRPr lang="en-US" sz="3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hlinkClick r:id="rId4"/>
              </a:rPr>
              <a:t>Fujitsu </a:t>
            </a:r>
            <a:r>
              <a:rPr lang="en-US" sz="3600" dirty="0">
                <a:hlinkClick r:id="rId4"/>
              </a:rPr>
              <a:t>Global Cloud </a:t>
            </a:r>
            <a:r>
              <a:rPr lang="en-US" sz="3600" dirty="0" smtClean="0">
                <a:hlinkClick r:id="rId4"/>
              </a:rPr>
              <a:t>Platform</a:t>
            </a:r>
            <a:endParaRPr lang="en-US" sz="3600" dirty="0">
              <a:hlinkClick r:id="rId4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hlinkClick r:id="rId5"/>
              </a:rPr>
              <a:t>Linode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hlinkClick r:id="rId5"/>
              </a:rPr>
              <a:t>SparkNode</a:t>
            </a:r>
            <a:endParaRPr lang="en-US" sz="3600" baseline="300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hlinkClick r:id="rId6"/>
              </a:rPr>
              <a:t>Rackspace </a:t>
            </a:r>
            <a:r>
              <a:rPr lang="en-US" sz="3600" dirty="0">
                <a:hlinkClick r:id="rId6"/>
              </a:rPr>
              <a:t>Cloud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40634"/>
            <a:ext cx="9144000" cy="932688"/>
          </a:xfrm>
        </p:spPr>
        <p:txBody>
          <a:bodyPr/>
          <a:lstStyle/>
          <a:p>
            <a:r>
              <a:rPr lang="en-US" dirty="0" smtClean="0"/>
              <a:t> World of the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9183" y="11173"/>
            <a:ext cx="1717202" cy="89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4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en-US" dirty="0" smtClean="0"/>
              <a:t>What is Virtualization - Short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1" y="1476925"/>
            <a:ext cx="8624621" cy="370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4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1887103"/>
            <a:ext cx="8429625" cy="366799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OS-level virtualization (isolation)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4460"/>
            <a:ext cx="9144000" cy="478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hlinkClick r:id="rId3"/>
              </a:rPr>
              <a:t>https://ru.wikipedia.org/wiki/%D0%A1%D1%80%D0%B0%D0%B2%D0%BD%D0%B5%D0%BD%D0%B8%D0%B5_%D0%B2%D0%B8%D1%80%D1%82%D1%83%D0%B0%D0%BB%D1%8C%D0%BD%D1%8B%D1%85_%</a:t>
            </a:r>
            <a:r>
              <a:rPr lang="en-US" sz="1400" dirty="0" smtClean="0">
                <a:hlinkClick r:id="rId3"/>
              </a:rPr>
              <a:t>D0%BC%D0%B0%D1%88%D0%B8%D0%BD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Comparasion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9" b="62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0460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5400" dirty="0" smtClean="0"/>
          </a:p>
          <a:p>
            <a:pPr algn="ctr"/>
            <a:r>
              <a:rPr lang="en-US" sz="5400" dirty="0" smtClean="0"/>
              <a:t>Save </a:t>
            </a:r>
            <a:r>
              <a:rPr lang="en-US" sz="5400" dirty="0"/>
              <a:t>Money $$$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Why Virtualize - Simply</a:t>
            </a:r>
          </a:p>
        </p:txBody>
      </p:sp>
    </p:spTree>
    <p:extLst>
      <p:ext uri="{BB962C8B-B14F-4D97-AF65-F5344CB8AC3E}">
        <p14:creationId xmlns:p14="http://schemas.microsoft.com/office/powerpoint/2010/main" val="263176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● Better utilization of hardware. Today on an</a:t>
            </a:r>
          </a:p>
          <a:p>
            <a:r>
              <a:rPr lang="en-US" sz="2800" dirty="0"/>
              <a:t>average, Servers run at less that 15% utilization.</a:t>
            </a:r>
          </a:p>
          <a:p>
            <a:r>
              <a:rPr lang="en-US" sz="2800" dirty="0"/>
              <a:t>● Better scalability. Dynamic scalability.</a:t>
            </a:r>
          </a:p>
          <a:p>
            <a:r>
              <a:rPr lang="en-US" sz="2800" dirty="0"/>
              <a:t>● Better maintainability. Lesser down time.</a:t>
            </a:r>
          </a:p>
          <a:p>
            <a:r>
              <a:rPr lang="en-US" sz="2800" dirty="0"/>
              <a:t>● Better fault tolerance.</a:t>
            </a:r>
          </a:p>
          <a:p>
            <a:r>
              <a:rPr lang="en-US" sz="2800" dirty="0"/>
              <a:t>● Better deployment / roll out. ISP now provide</a:t>
            </a:r>
          </a:p>
          <a:p>
            <a:r>
              <a:rPr lang="en-US" sz="2800" dirty="0"/>
              <a:t>virtual root hosting within minutes.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WHY Virtualize (Advantages)</a:t>
            </a:r>
          </a:p>
        </p:txBody>
      </p:sp>
    </p:spTree>
    <p:extLst>
      <p:ext uri="{BB962C8B-B14F-4D97-AF65-F5344CB8AC3E}">
        <p14:creationId xmlns:p14="http://schemas.microsoft.com/office/powerpoint/2010/main" val="275623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7" t="1048" r="50481" b="669"/>
          <a:stretch/>
        </p:blipFill>
        <p:spPr>
          <a:xfrm>
            <a:off x="5150376" y="1063082"/>
            <a:ext cx="3739375" cy="505521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03763" y="1067597"/>
            <a:ext cx="4114800" cy="5316529"/>
          </a:xfrm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Amazon </a:t>
            </a:r>
            <a:r>
              <a:rPr lang="en-US" dirty="0"/>
              <a:t>EC2 </a:t>
            </a:r>
            <a:r>
              <a:rPr lang="en-US" dirty="0" smtClean="0"/>
              <a:t>, Azure, </a:t>
            </a:r>
            <a:r>
              <a:rPr lang="en-US" dirty="0"/>
              <a:t>Google </a:t>
            </a:r>
            <a:r>
              <a:rPr lang="en-US" dirty="0" err="1"/>
              <a:t>AppEngine</a:t>
            </a:r>
            <a:r>
              <a:rPr lang="en-US" dirty="0"/>
              <a:t> (</a:t>
            </a:r>
            <a:r>
              <a:rPr lang="en-US" dirty="0" smtClean="0"/>
              <a:t>Cloud Computing</a:t>
            </a:r>
            <a:r>
              <a:rPr lang="en-US" dirty="0"/>
              <a:t>)</a:t>
            </a:r>
          </a:p>
          <a:p>
            <a:r>
              <a:rPr lang="en-US" dirty="0" smtClean="0"/>
              <a:t>Data </a:t>
            </a:r>
            <a:r>
              <a:rPr lang="en-US" dirty="0"/>
              <a:t>Centers</a:t>
            </a:r>
          </a:p>
          <a:p>
            <a:r>
              <a:rPr lang="en-US" dirty="0" smtClean="0"/>
              <a:t>Hosting </a:t>
            </a:r>
            <a:r>
              <a:rPr lang="en-US" dirty="0"/>
              <a:t>Providers - Virtual Server</a:t>
            </a:r>
          </a:p>
          <a:p>
            <a:r>
              <a:rPr lang="en-US" dirty="0" smtClean="0"/>
              <a:t>NOC</a:t>
            </a:r>
            <a:endParaRPr lang="en-US" dirty="0"/>
          </a:p>
          <a:p>
            <a:r>
              <a:rPr lang="en-US" dirty="0" smtClean="0"/>
              <a:t>Developers</a:t>
            </a:r>
          </a:p>
          <a:p>
            <a:r>
              <a:rPr lang="en-US" dirty="0" smtClean="0"/>
              <a:t>DevOps</a:t>
            </a:r>
          </a:p>
          <a:p>
            <a:r>
              <a:rPr lang="en-US" dirty="0" smtClean="0"/>
              <a:t>CICD</a:t>
            </a:r>
          </a:p>
          <a:p>
            <a:r>
              <a:rPr lang="en-US" dirty="0" smtClean="0"/>
              <a:t>You </a:t>
            </a:r>
            <a:r>
              <a:rPr lang="en-US" dirty="0"/>
              <a:t>and Me</a:t>
            </a:r>
            <a:endParaRPr lang="en-US" sz="14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uses </a:t>
            </a:r>
            <a:r>
              <a:rPr lang="en-US" dirty="0" smtClean="0"/>
              <a:t>Virtualization?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1982962"/>
            <a:ext cx="8429625" cy="3476275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Hardware emulation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99" y="1206137"/>
            <a:ext cx="949234" cy="949234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DOSBox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9" y="2428820"/>
            <a:ext cx="949234" cy="9492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15737" y="1206137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92F9D"/>
                </a:solidFill>
                <a:latin typeface="Helvetica" charset="0"/>
                <a:hlinkClick r:id="rId4"/>
              </a:rPr>
              <a:t>Linux</a:t>
            </a:r>
            <a:endParaRPr lang="en-US" dirty="0" smtClean="0">
              <a:solidFill>
                <a:srgbClr val="1A1A1A"/>
              </a:solidFill>
              <a:latin typeface="Helvetica" charset="0"/>
              <a:hlinkClick r:id="rId4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92F9D"/>
                </a:solidFill>
                <a:latin typeface="Helvetica" charset="0"/>
                <a:hlinkClick r:id="rId5"/>
              </a:rPr>
              <a:t>FreeBSD</a:t>
            </a:r>
            <a:endParaRPr lang="en-US" dirty="0">
              <a:solidFill>
                <a:srgbClr val="1A1A1A"/>
              </a:solidFill>
              <a:latin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92F9D"/>
                </a:solidFill>
                <a:latin typeface="Helvetica" charset="0"/>
                <a:hlinkClick r:id="rId6"/>
              </a:rPr>
              <a:t>Windows</a:t>
            </a:r>
            <a:endParaRPr lang="en-US" dirty="0">
              <a:solidFill>
                <a:srgbClr val="1A1A1A"/>
              </a:solidFill>
              <a:latin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92F9D"/>
                </a:solidFill>
                <a:latin typeface="Helvetica" charset="0"/>
                <a:hlinkClick r:id="rId7"/>
              </a:rPr>
              <a:t>OS X</a:t>
            </a:r>
            <a:endParaRPr lang="en-US" dirty="0">
              <a:solidFill>
                <a:srgbClr val="1A1A1A"/>
              </a:solidFill>
              <a:latin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92F9D"/>
                </a:solidFill>
                <a:latin typeface="Helvetica" charset="0"/>
                <a:hlinkClick r:id="rId8"/>
              </a:rPr>
              <a:t>iOS</a:t>
            </a:r>
            <a:endParaRPr lang="en-US" dirty="0">
              <a:solidFill>
                <a:srgbClr val="1A1A1A"/>
              </a:solidFill>
              <a:latin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92F9D"/>
                </a:solidFill>
                <a:latin typeface="Helvetica" charset="0"/>
                <a:hlinkClick r:id="rId9"/>
              </a:rPr>
              <a:t>OS/2</a:t>
            </a:r>
            <a:endParaRPr lang="en-US" dirty="0">
              <a:solidFill>
                <a:srgbClr val="1A1A1A"/>
              </a:solidFill>
              <a:latin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92F9D"/>
                </a:solidFill>
                <a:latin typeface="Helvetica" charset="0"/>
                <a:hlinkClick r:id="rId10"/>
              </a:rPr>
              <a:t>BeOS</a:t>
            </a:r>
            <a:endParaRPr lang="en-US" dirty="0">
              <a:solidFill>
                <a:srgbClr val="1A1A1A"/>
              </a:solidFill>
              <a:latin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92F9D"/>
                </a:solidFill>
                <a:latin typeface="Helvetica" charset="0"/>
                <a:hlinkClick r:id="rId11"/>
              </a:rPr>
              <a:t>KolibriOS</a:t>
            </a:r>
            <a:endParaRPr lang="en-US" dirty="0">
              <a:solidFill>
                <a:srgbClr val="1A1A1A"/>
              </a:solidFill>
              <a:latin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92F9D"/>
                </a:solidFill>
                <a:latin typeface="Helvetica" charset="0"/>
                <a:hlinkClick r:id="rId12"/>
              </a:rPr>
              <a:t>Symbian OS</a:t>
            </a:r>
            <a:endParaRPr lang="en-US" dirty="0">
              <a:solidFill>
                <a:srgbClr val="1A1A1A"/>
              </a:solidFill>
              <a:latin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92F9D"/>
                </a:solidFill>
                <a:latin typeface="Helvetica" charset="0"/>
                <a:hlinkClick r:id="rId13"/>
              </a:rPr>
              <a:t>QNX</a:t>
            </a:r>
            <a:endParaRPr lang="en-US" dirty="0">
              <a:solidFill>
                <a:srgbClr val="1A1A1A"/>
              </a:solidFill>
              <a:latin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92F9D"/>
                </a:solidFill>
                <a:latin typeface="Helvetica" charset="0"/>
                <a:hlinkClick r:id="rId14"/>
              </a:rPr>
              <a:t>Android</a:t>
            </a:r>
            <a:r>
              <a:rPr lang="en-US" dirty="0">
                <a:solidFill>
                  <a:srgbClr val="1A1A1A"/>
                </a:solidFill>
                <a:latin typeface="Helvetica" charset="0"/>
                <a:hlinkClick r:id="rId14"/>
              </a:rPr>
              <a:t>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04167" y="2624154"/>
            <a:ext cx="5167140" cy="344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33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616" y="1435607"/>
            <a:ext cx="8363102" cy="3077871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Quick </a:t>
            </a:r>
            <a:r>
              <a:rPr lang="en-US" altLang="zh-TW" sz="2000" dirty="0" err="1"/>
              <a:t>EMUlator</a:t>
            </a:r>
            <a:endParaRPr lang="en-US" altLang="zh-TW" sz="2000" dirty="0"/>
          </a:p>
          <a:p>
            <a:r>
              <a:rPr lang="en-US" altLang="zh-TW" sz="2000" dirty="0"/>
              <a:t>QEMU is a </a:t>
            </a:r>
            <a:r>
              <a:rPr lang="en-US" altLang="zh-TW" sz="2000" dirty="0">
                <a:solidFill>
                  <a:srgbClr val="FF0000"/>
                </a:solidFill>
              </a:rPr>
              <a:t>FAST! </a:t>
            </a:r>
            <a:r>
              <a:rPr lang="en-US" altLang="zh-TW" sz="2000" dirty="0"/>
              <a:t>processor emulator</a:t>
            </a:r>
          </a:p>
          <a:p>
            <a:pPr lvl="1"/>
            <a:r>
              <a:rPr lang="en-US" altLang="zh-TW" sz="2000" dirty="0"/>
              <a:t>Time for booting </a:t>
            </a:r>
            <a:r>
              <a:rPr lang="en-US" altLang="zh-TW" sz="2000" dirty="0" err="1"/>
              <a:t>linux</a:t>
            </a:r>
            <a:r>
              <a:rPr lang="en-US" altLang="zh-TW" sz="2000" dirty="0"/>
              <a:t> kernel(</a:t>
            </a:r>
            <a:r>
              <a:rPr lang="en-US" altLang="zh-TW" sz="2000" dirty="0" err="1"/>
              <a:t>buildroot</a:t>
            </a:r>
            <a:r>
              <a:rPr lang="en-US" altLang="zh-TW" sz="2000" dirty="0"/>
              <a:t>)</a:t>
            </a:r>
          </a:p>
          <a:p>
            <a:pPr lvl="2"/>
            <a:r>
              <a:rPr lang="en-US" altLang="zh-TW" sz="1800" dirty="0"/>
              <a:t>QEMU needs </a:t>
            </a:r>
            <a:r>
              <a:rPr lang="en-US" altLang="zh-TW" sz="1800" dirty="0">
                <a:solidFill>
                  <a:schemeClr val="accent5"/>
                </a:solidFill>
              </a:rPr>
              <a:t>2 sec</a:t>
            </a:r>
          </a:p>
          <a:p>
            <a:pPr lvl="2"/>
            <a:r>
              <a:rPr lang="en-US" altLang="zh-TW" sz="1800" dirty="0"/>
              <a:t>Foundation Model needs </a:t>
            </a:r>
            <a:r>
              <a:rPr lang="en-US" altLang="zh-TW" sz="1800" dirty="0">
                <a:solidFill>
                  <a:schemeClr val="accent5"/>
                </a:solidFill>
              </a:rPr>
              <a:t>12 sec</a:t>
            </a:r>
          </a:p>
          <a:p>
            <a:r>
              <a:rPr lang="en-US" altLang="zh-TW" sz="2000" dirty="0"/>
              <a:t>Simulation V.S Emulation</a:t>
            </a:r>
          </a:p>
          <a:p>
            <a:pPr lvl="1"/>
            <a:r>
              <a:rPr lang="en-US" altLang="zh-TW" sz="2000" dirty="0"/>
              <a:t>Simulation – For analysis and study</a:t>
            </a:r>
          </a:p>
          <a:p>
            <a:pPr lvl="1"/>
            <a:r>
              <a:rPr lang="en-US" altLang="zh-TW" sz="2000" dirty="0"/>
              <a:t>Emulation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What is QEMU?</a:t>
            </a:r>
            <a:endParaRPr lang="en-US" dirty="0"/>
          </a:p>
        </p:txBody>
      </p:sp>
      <p:pic>
        <p:nvPicPr>
          <p:cNvPr id="5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4" y="4513478"/>
            <a:ext cx="5560973" cy="177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Modes: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System-mode</a:t>
            </a:r>
            <a:r>
              <a:rPr lang="en-US" altLang="zh-TW" sz="2400" dirty="0"/>
              <a:t> emulation – emulation of a full system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User-mode</a:t>
            </a:r>
            <a:r>
              <a:rPr lang="en-US" altLang="zh-TW" sz="2400" dirty="0"/>
              <a:t> emulation – launch processes compiled for another CPU(same OS)</a:t>
            </a:r>
          </a:p>
          <a:p>
            <a:pPr lvl="2"/>
            <a:r>
              <a:rPr lang="en-US" altLang="zh-TW" sz="2000" dirty="0"/>
              <a:t>Ex. execute arm/</a:t>
            </a:r>
            <a:r>
              <a:rPr lang="en-US" altLang="zh-TW" sz="2000" dirty="0" err="1"/>
              <a:t>linux</a:t>
            </a:r>
            <a:r>
              <a:rPr lang="en-US" altLang="zh-TW" sz="2000" dirty="0"/>
              <a:t> program on x86/</a:t>
            </a:r>
            <a:r>
              <a:rPr lang="en-US" altLang="zh-TW" sz="2000" dirty="0" err="1"/>
              <a:t>linux</a:t>
            </a:r>
            <a:endParaRPr lang="en-US" altLang="zh-TW" sz="2000" dirty="0"/>
          </a:p>
          <a:p>
            <a:r>
              <a:rPr lang="en-US" altLang="zh-TW" sz="2400" dirty="0"/>
              <a:t>Popular uses:</a:t>
            </a:r>
          </a:p>
          <a:p>
            <a:pPr lvl="1"/>
            <a:r>
              <a:rPr lang="en-US" altLang="zh-TW" sz="2400" dirty="0"/>
              <a:t>For </a:t>
            </a:r>
            <a:r>
              <a:rPr lang="en-US" altLang="zh-TW" sz="2400" dirty="0">
                <a:solidFill>
                  <a:srgbClr val="FF0000"/>
                </a:solidFill>
              </a:rPr>
              <a:t>cross-compilation development</a:t>
            </a:r>
            <a:r>
              <a:rPr lang="en-US" altLang="zh-TW" sz="2400" dirty="0"/>
              <a:t> environments</a:t>
            </a:r>
          </a:p>
          <a:p>
            <a:pPr lvl="1"/>
            <a:r>
              <a:rPr lang="en-US" altLang="zh-TW" sz="2400" dirty="0"/>
              <a:t>Virtualization, device emulation, for </a:t>
            </a:r>
            <a:r>
              <a:rPr lang="en-US" altLang="zh-TW" sz="2400" dirty="0" err="1"/>
              <a:t>kvm</a:t>
            </a:r>
            <a:endParaRPr lang="en-US" altLang="zh-TW" sz="2400" dirty="0"/>
          </a:p>
          <a:p>
            <a:pPr lvl="1"/>
            <a:r>
              <a:rPr lang="en-US" altLang="zh-TW" sz="2400" dirty="0"/>
              <a:t>Android Emulator(part of SDK)</a:t>
            </a:r>
            <a:endParaRPr lang="zh-TW" altLang="en-US" sz="24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Usage of QEMU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3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PAM_PPT_Template_Standard_20151203.pptx [Read-Only]" id="{82709D9A-844A-4709-958C-D95ADACE6A11}" vid="{B16F61CC-6484-4380-9B35-7192F57F9084}"/>
    </a:ext>
  </a:extLst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PAM_PPT_Template_Standard_20151203.pptx [Read-Only]" id="{82709D9A-844A-4709-958C-D95ADACE6A11}" vid="{ABF2A9A5-91BA-458F-813D-C0BC01D8C9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sharepoint/v3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EPAM_PPT_Template_Standard_20151203</Template>
  <TotalTime>311</TotalTime>
  <Words>354</Words>
  <Application>Microsoft Macintosh PowerPoint</Application>
  <PresentationFormat>On-screen Show (4:3)</PresentationFormat>
  <Paragraphs>96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 Black</vt:lpstr>
      <vt:lpstr>Calibri</vt:lpstr>
      <vt:lpstr>Helvetica</vt:lpstr>
      <vt:lpstr>Lucida Grande</vt:lpstr>
      <vt:lpstr>ＭＳ Ｐゴシック</vt:lpstr>
      <vt:lpstr>Times New Roman</vt:lpstr>
      <vt:lpstr>Trebuchet MS</vt:lpstr>
      <vt:lpstr>微軟正黑體</vt:lpstr>
      <vt:lpstr>Arial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Miroslav Andrushchenko</dc:creator>
  <cp:lastModifiedBy>Microsoft Office User</cp:lastModifiedBy>
  <cp:revision>10</cp:revision>
  <cp:lastPrinted>2014-07-09T13:30:36Z</cp:lastPrinted>
  <dcterms:created xsi:type="dcterms:W3CDTF">2017-03-23T14:23:40Z</dcterms:created>
  <dcterms:modified xsi:type="dcterms:W3CDTF">2017-03-24T12:18:42Z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